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8" r:id="rId12"/>
    <p:sldId id="269" r:id="rId13"/>
    <p:sldId id="271" r:id="rId14"/>
    <p:sldId id="272" r:id="rId15"/>
    <p:sldId id="274" r:id="rId16"/>
    <p:sldId id="275" r:id="rId17"/>
    <p:sldId id="277" r:id="rId18"/>
    <p:sldId id="278" r:id="rId19"/>
    <p:sldId id="280" r:id="rId20"/>
    <p:sldId id="281" r:id="rId21"/>
    <p:sldId id="283" r:id="rId22"/>
    <p:sldId id="284" r:id="rId23"/>
    <p:sldId id="286" r:id="rId24"/>
    <p:sldId id="287" r:id="rId25"/>
    <p:sldId id="288" r:id="rId26"/>
    <p:sldId id="289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60" d="100"/>
          <a:sy n="6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大標題與副標題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線條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大標題文字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 b="0"/>
            </a:lvl1pPr>
          </a:lstStyle>
          <a:p>
            <a:r>
              <a:t>大標題文字</a:t>
            </a:r>
          </a:p>
        </p:txBody>
      </p:sp>
      <p:sp>
        <p:nvSpPr>
          <p:cNvPr id="14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23044894" y="609600"/>
            <a:ext cx="571501" cy="6223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字"/>
          <p:cNvSpPr txBox="1">
            <a:spLocks noGrp="1"/>
          </p:cNvSpPr>
          <p:nvPr>
            <p:ph type="body" sz="quarter" idx="21"/>
          </p:nvPr>
        </p:nvSpPr>
        <p:spPr>
          <a:xfrm>
            <a:off x="762000" y="533400"/>
            <a:ext cx="20955000" cy="7366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b="1" cap="all" spc="180"/>
            </a:lvl1pPr>
          </a:lstStyle>
          <a:p>
            <a:r>
              <a:t>文字</a:t>
            </a:r>
          </a:p>
        </p:txBody>
      </p:sp>
      <p:sp>
        <p:nvSpPr>
          <p:cNvPr id="10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0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一頁三張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影像"/>
          <p:cNvSpPr>
            <a:spLocks noGrp="1"/>
          </p:cNvSpPr>
          <p:nvPr>
            <p:ph type="pic" sz="half" idx="21"/>
          </p:nvPr>
        </p:nvSpPr>
        <p:spPr>
          <a:xfrm>
            <a:off x="12192000" y="-177800"/>
            <a:ext cx="12192000" cy="7162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影像"/>
          <p:cNvSpPr>
            <a:spLocks noGrp="1"/>
          </p:cNvSpPr>
          <p:nvPr>
            <p:ph type="pic" sz="half" idx="22"/>
          </p:nvPr>
        </p:nvSpPr>
        <p:spPr>
          <a:xfrm>
            <a:off x="12192000" y="6451600"/>
            <a:ext cx="12192000" cy="82973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影像"/>
          <p:cNvSpPr>
            <a:spLocks noGrp="1"/>
          </p:cNvSpPr>
          <p:nvPr>
            <p:ph type="pic" idx="23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說明框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4000" b="1" cap="all">
                <a:solidFill>
                  <a:srgbClr val="FFFFFF"/>
                </a:solidFill>
                <a:latin typeface="Baskerville"/>
                <a:ea typeface="Baskerville"/>
                <a:cs typeface="Baskerville"/>
                <a:sym typeface="Baskerville"/>
              </a:defRPr>
            </a:pPr>
            <a:endParaRPr/>
          </a:p>
        </p:txBody>
      </p:sp>
      <p:sp>
        <p:nvSpPr>
          <p:cNvPr id="122" name="在此輸入名言語錄。"/>
          <p:cNvSpPr txBox="1">
            <a:spLocks noGrp="1"/>
          </p:cNvSpPr>
          <p:nvPr>
            <p:ph type="body" sz="quarter" idx="21"/>
          </p:nvPr>
        </p:nvSpPr>
        <p:spPr>
          <a:xfrm>
            <a:off x="1676400" y="4089400"/>
            <a:ext cx="21056600" cy="2489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b="1" cap="all">
                <a:solidFill>
                  <a:srgbClr val="FFFFFF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t>在此輸入名言語錄。</a:t>
            </a:r>
          </a:p>
        </p:txBody>
      </p:sp>
      <p:sp>
        <p:nvSpPr>
          <p:cNvPr id="123" name="王大明"/>
          <p:cNvSpPr txBox="1">
            <a:spLocks noGrp="1"/>
          </p:cNvSpPr>
          <p:nvPr>
            <p:ph type="body" sz="quarter" idx="22"/>
          </p:nvPr>
        </p:nvSpPr>
        <p:spPr>
          <a:xfrm>
            <a:off x="762000" y="10731499"/>
            <a:ext cx="22860000" cy="16510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 b="1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t>王大明</a:t>
            </a:r>
          </a:p>
        </p:txBody>
      </p:sp>
      <p:sp>
        <p:nvSpPr>
          <p:cNvPr id="124" name="文字"/>
          <p:cNvSpPr txBox="1">
            <a:spLocks noGrp="1"/>
          </p:cNvSpPr>
          <p:nvPr>
            <p:ph type="body" sz="quarter" idx="23"/>
          </p:nvPr>
        </p:nvSpPr>
        <p:spPr>
          <a:xfrm>
            <a:off x="762000" y="533400"/>
            <a:ext cx="20955000" cy="7366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b="1" cap="all" spc="180"/>
            </a:lvl1pPr>
          </a:lstStyle>
          <a:p>
            <a:r>
              <a:t>文字</a:t>
            </a:r>
          </a:p>
        </p:txBody>
      </p:sp>
      <p:sp>
        <p:nvSpPr>
          <p:cNvPr id="12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引言替用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在此輸入名言語錄。"/>
          <p:cNvSpPr txBox="1">
            <a:spLocks noGrp="1"/>
          </p:cNvSpPr>
          <p:nvPr>
            <p:ph type="body" sz="quarter" idx="21"/>
          </p:nvPr>
        </p:nvSpPr>
        <p:spPr>
          <a:xfrm>
            <a:off x="11049000" y="3721100"/>
            <a:ext cx="12573000" cy="439928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b="1" cap="all">
                <a:solidFill>
                  <a:srgbClr val="FFFFFF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t>在此輸入名言語錄。</a:t>
            </a:r>
          </a:p>
        </p:txBody>
      </p:sp>
      <p:sp>
        <p:nvSpPr>
          <p:cNvPr id="133" name="影像"/>
          <p:cNvSpPr>
            <a:spLocks noGrp="1"/>
          </p:cNvSpPr>
          <p:nvPr>
            <p:ph type="pic" idx="22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王大明"/>
          <p:cNvSpPr txBox="1">
            <a:spLocks noGrp="1"/>
          </p:cNvSpPr>
          <p:nvPr>
            <p:ph type="body" sz="quarter" idx="23"/>
          </p:nvPr>
        </p:nvSpPr>
        <p:spPr>
          <a:xfrm>
            <a:off x="11049000" y="10731499"/>
            <a:ext cx="12573000" cy="16510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 b="1">
                <a:solidFill>
                  <a:srgbClr val="232323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t>王大明</a:t>
            </a:r>
          </a:p>
        </p:txBody>
      </p:sp>
      <p:sp>
        <p:nvSpPr>
          <p:cNvPr id="13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影像"/>
          <p:cNvSpPr>
            <a:spLocks noGrp="1"/>
          </p:cNvSpPr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替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水平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影像"/>
          <p:cNvSpPr>
            <a:spLocks noGrp="1"/>
          </p:cNvSpPr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線條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大標題文字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 b="0"/>
            </a:lvl1pPr>
          </a:lstStyle>
          <a:p>
            <a:r>
              <a:t>大標題文字</a:t>
            </a:r>
          </a:p>
        </p:txBody>
      </p:sp>
      <p:sp>
        <p:nvSpPr>
          <p:cNvPr id="25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23044894" y="609600"/>
            <a:ext cx="571501" cy="6223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大標題與副標題替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線條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大標題文字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 b="0"/>
            </a:lvl1pPr>
          </a:lstStyle>
          <a:p>
            <a:r>
              <a:t>大標題文字</a:t>
            </a:r>
          </a:p>
        </p:txBody>
      </p:sp>
      <p:sp>
        <p:nvSpPr>
          <p:cNvPr id="35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22994915" y="584200"/>
            <a:ext cx="571501" cy="6223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大標題 - 中央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大標題文字"/>
          <p:cNvSpPr txBox="1">
            <a:spLocks noGrp="1"/>
          </p:cNvSpPr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 b="0"/>
            </a:lvl1pPr>
          </a:lstStyle>
          <a:p>
            <a:r>
              <a:t>大標題文字</a:t>
            </a:r>
          </a:p>
        </p:txBody>
      </p:sp>
      <p:sp>
        <p:nvSpPr>
          <p:cNvPr id="4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23044894" y="609600"/>
            <a:ext cx="571501" cy="6223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直式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線條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影像"/>
          <p:cNvSpPr>
            <a:spLocks noGrp="1"/>
          </p:cNvSpPr>
          <p:nvPr>
            <p:ph type="pic" idx="21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大標題文字"/>
          <p:cNvSpPr txBox="1">
            <a:spLocks noGrp="1"/>
          </p:cNvSpPr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 b="0"/>
            </a:lvl1pPr>
          </a:lstStyle>
          <a:p>
            <a:r>
              <a:t>大標題文字</a:t>
            </a:r>
          </a:p>
        </p:txBody>
      </p:sp>
      <p:sp>
        <p:nvSpPr>
          <p:cNvPr id="54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23044894" y="609600"/>
            <a:ext cx="571501" cy="6223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文字"/>
          <p:cNvSpPr txBox="1">
            <a:spLocks noGrp="1"/>
          </p:cNvSpPr>
          <p:nvPr>
            <p:ph type="body" sz="quarter" idx="21"/>
          </p:nvPr>
        </p:nvSpPr>
        <p:spPr>
          <a:xfrm>
            <a:off x="762000" y="533400"/>
            <a:ext cx="20955000" cy="7366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b="1" cap="all" spc="180"/>
            </a:lvl1pPr>
          </a:lstStyle>
          <a:p>
            <a:r>
              <a:t>文字</a:t>
            </a:r>
          </a:p>
        </p:txBody>
      </p:sp>
      <p:sp>
        <p:nvSpPr>
          <p:cNvPr id="63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文字"/>
          <p:cNvSpPr txBox="1">
            <a:spLocks noGrp="1"/>
          </p:cNvSpPr>
          <p:nvPr>
            <p:ph type="body" sz="quarter" idx="21"/>
          </p:nvPr>
        </p:nvSpPr>
        <p:spPr>
          <a:xfrm>
            <a:off x="762000" y="533400"/>
            <a:ext cx="20955000" cy="7366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b="1" cap="all" spc="180"/>
            </a:lvl1pPr>
          </a:lstStyle>
          <a:p>
            <a:r>
              <a:t>文字</a:t>
            </a:r>
          </a:p>
        </p:txBody>
      </p:sp>
      <p:sp>
        <p:nvSpPr>
          <p:cNvPr id="7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7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替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字"/>
          <p:cNvSpPr txBox="1">
            <a:spLocks noGrp="1"/>
          </p:cNvSpPr>
          <p:nvPr>
            <p:ph type="body" sz="quarter" idx="21"/>
          </p:nvPr>
        </p:nvSpPr>
        <p:spPr>
          <a:xfrm>
            <a:off x="762000" y="533400"/>
            <a:ext cx="20955000" cy="7366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b="1" cap="all" spc="180"/>
            </a:lvl1pPr>
          </a:lstStyle>
          <a:p>
            <a:r>
              <a:t>文字</a:t>
            </a:r>
          </a:p>
        </p:txBody>
      </p:sp>
      <p:sp>
        <p:nvSpPr>
          <p:cNvPr id="8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8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文字"/>
          <p:cNvSpPr txBox="1">
            <a:spLocks noGrp="1"/>
          </p:cNvSpPr>
          <p:nvPr>
            <p:ph type="body" sz="quarter" idx="21"/>
          </p:nvPr>
        </p:nvSpPr>
        <p:spPr>
          <a:xfrm>
            <a:off x="762000" y="533400"/>
            <a:ext cx="20955000" cy="7366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b="1" cap="all" spc="180"/>
            </a:lvl1pPr>
          </a:lstStyle>
          <a:p>
            <a:r>
              <a:t>文字</a:t>
            </a:r>
          </a:p>
        </p:txBody>
      </p:sp>
      <p:sp>
        <p:nvSpPr>
          <p:cNvPr id="92" name="影像"/>
          <p:cNvSpPr>
            <a:spLocks noGrp="1"/>
          </p:cNvSpPr>
          <p:nvPr>
            <p:ph type="pic" idx="22"/>
          </p:nvPr>
        </p:nvSpPr>
        <p:spPr>
          <a:xfrm>
            <a:off x="132588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大標題文字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94" name="內文層級一…"/>
          <p:cNvSpPr txBox="1">
            <a:spLocks noGrp="1"/>
          </p:cNvSpPr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>
              <a:buClr>
                <a:schemeClr val="accent1"/>
              </a:buClr>
              <a:buChar char="▸"/>
              <a:defRPr sz="40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>
              <a:buClr>
                <a:schemeClr val="accent1"/>
              </a:buClr>
              <a:buChar char="▸"/>
              <a:defRPr sz="40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>
              <a:buClr>
                <a:schemeClr val="accent1"/>
              </a:buClr>
              <a:buChar char="▸"/>
              <a:defRPr sz="40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>
              <a:buClr>
                <a:schemeClr val="accent1"/>
              </a:buClr>
              <a:buChar char="▸"/>
              <a:defRPr sz="40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9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線條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大標題文字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大標題文字</a:t>
            </a:r>
          </a:p>
        </p:txBody>
      </p:sp>
      <p:sp>
        <p:nvSpPr>
          <p:cNvPr id="4" name="內文層級一…"/>
          <p:cNvSpPr txBox="1">
            <a:spLocks noGrp="1"/>
          </p:cNvSpPr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23041347" y="609600"/>
            <a:ext cx="571501" cy="6223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Courier"/>
        </a:defRPr>
      </a:lvl1pPr>
      <a:lvl2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Courier"/>
        </a:defRPr>
      </a:lvl2pPr>
      <a:lvl3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Courier"/>
        </a:defRPr>
      </a:lvl3pPr>
      <a:lvl4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Courier"/>
        </a:defRPr>
      </a:lvl4pPr>
      <a:lvl5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Courier"/>
        </a:defRPr>
      </a:lvl5pPr>
      <a:lvl6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Courier"/>
        </a:defRPr>
      </a:lvl6pPr>
      <a:lvl7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Courier"/>
        </a:defRPr>
      </a:lvl7pPr>
      <a:lvl8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Courier"/>
        </a:defRPr>
      </a:lvl8pPr>
      <a:lvl9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Courier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+mn-lt"/>
          <a:ea typeface="+mn-ea"/>
          <a:cs typeface="+mn-cs"/>
          <a:sym typeface="Courier"/>
        </a:defRPr>
      </a:lvl1pPr>
      <a:lvl2pPr marL="127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+mn-lt"/>
          <a:ea typeface="+mn-ea"/>
          <a:cs typeface="+mn-cs"/>
          <a:sym typeface="Courier"/>
        </a:defRPr>
      </a:lvl2pPr>
      <a:lvl3pPr marL="190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+mn-lt"/>
          <a:ea typeface="+mn-ea"/>
          <a:cs typeface="+mn-cs"/>
          <a:sym typeface="Courier"/>
        </a:defRPr>
      </a:lvl3pPr>
      <a:lvl4pPr marL="254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+mn-lt"/>
          <a:ea typeface="+mn-ea"/>
          <a:cs typeface="+mn-cs"/>
          <a:sym typeface="Courier"/>
        </a:defRPr>
      </a:lvl4pPr>
      <a:lvl5pPr marL="317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+mn-lt"/>
          <a:ea typeface="+mn-ea"/>
          <a:cs typeface="+mn-cs"/>
          <a:sym typeface="Courier"/>
        </a:defRPr>
      </a:lvl5pPr>
      <a:lvl6pPr marL="381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+mn-lt"/>
          <a:ea typeface="+mn-ea"/>
          <a:cs typeface="+mn-cs"/>
          <a:sym typeface="Courier"/>
        </a:defRPr>
      </a:lvl6pPr>
      <a:lvl7pPr marL="444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+mn-lt"/>
          <a:ea typeface="+mn-ea"/>
          <a:cs typeface="+mn-cs"/>
          <a:sym typeface="Courier"/>
        </a:defRPr>
      </a:lvl7pPr>
      <a:lvl8pPr marL="508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+mn-lt"/>
          <a:ea typeface="+mn-ea"/>
          <a:cs typeface="+mn-cs"/>
          <a:sym typeface="Courier"/>
        </a:defRPr>
      </a:lvl8pPr>
      <a:lvl9pPr marL="571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+mn-lt"/>
          <a:ea typeface="+mn-ea"/>
          <a:cs typeface="+mn-cs"/>
          <a:sym typeface="Courier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rp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660400">
              <a:defRPr sz="24240"/>
            </a:lvl1pPr>
          </a:lstStyle>
          <a:p>
            <a:r>
              <a:t>Sharp</a:t>
            </a:r>
          </a:p>
        </p:txBody>
      </p:sp>
      <p:sp>
        <p:nvSpPr>
          <p:cNvPr id="167" name="沈姿雨/地理二/B08208029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pic>
        <p:nvPicPr>
          <p:cNvPr id="168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3" y="2078343"/>
            <a:ext cx="4481911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225" name="Sharp功能實作2-灰階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Sharp功能實作2-灰階</a:t>
            </a:r>
          </a:p>
        </p:txBody>
      </p:sp>
      <p:sp>
        <p:nvSpPr>
          <p:cNvPr id="226" name="sharp(&quot;../images/0526呱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sharp(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"../images/0526呱.png"</a:t>
            </a:r>
            <a:r>
              <a:t>)</a:t>
            </a:r>
          </a:p>
          <a:p>
            <a:pPr marL="0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  .greyscale()</a:t>
            </a:r>
          </a:p>
          <a:p>
            <a:pPr marL="0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  .toFile(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“../images/Output2.png"</a:t>
            </a:r>
            <a:r>
              <a:t>);</a:t>
            </a:r>
          </a:p>
        </p:txBody>
      </p:sp>
      <p:pic>
        <p:nvPicPr>
          <p:cNvPr id="227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28" name="0526呱.png" descr="0526呱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8376" y="7213020"/>
            <a:ext cx="8309618" cy="62322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Output2.png" descr="Output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20198" y="7213020"/>
            <a:ext cx="8309618" cy="62322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239" name="Sharp功能實作3-旋轉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Sharp功能實作3-旋轉</a:t>
            </a:r>
          </a:p>
        </p:txBody>
      </p:sp>
      <p:sp>
        <p:nvSpPr>
          <p:cNvPr id="240" name="sharp(“../images/20210405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“../images/20210405.png"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6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rotate</a:t>
            </a:r>
            <a:r>
              <a:rPr>
                <a:solidFill>
                  <a:srgbClr val="D4D4D4"/>
                </a:solidFill>
              </a:rPr>
              <a:t>(-</a:t>
            </a:r>
            <a:r>
              <a:rPr>
                <a:solidFill>
                  <a:srgbClr val="B5CEA8"/>
                </a:solidFill>
              </a:rPr>
              <a:t>30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6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D4D4D4"/>
                </a:solidFill>
              </a:rPr>
              <a:t>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“../images/Output3.png"</a:t>
            </a:r>
            <a:r>
              <a:rPr>
                <a:solidFill>
                  <a:srgbClr val="D4D4D4"/>
                </a:solidFill>
              </a:rPr>
              <a:t>);</a:t>
            </a:r>
          </a:p>
        </p:txBody>
      </p:sp>
      <p:pic>
        <p:nvPicPr>
          <p:cNvPr id="241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42" name="20210405.png" descr="2021040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4364" y="7436834"/>
            <a:ext cx="8370272" cy="6277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245" name="Sharp功能實作3-旋轉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Sharp功能實作3-旋轉</a:t>
            </a:r>
          </a:p>
        </p:txBody>
      </p:sp>
      <p:sp>
        <p:nvSpPr>
          <p:cNvPr id="246" name="sharp(“../images/20210405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“../images/20210405.png"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6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rotate</a:t>
            </a:r>
            <a:r>
              <a:rPr>
                <a:solidFill>
                  <a:srgbClr val="D4D4D4"/>
                </a:solidFill>
              </a:rPr>
              <a:t>(-</a:t>
            </a:r>
            <a:r>
              <a:rPr>
                <a:solidFill>
                  <a:srgbClr val="B5CEA8"/>
                </a:solidFill>
              </a:rPr>
              <a:t>30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6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  </a:t>
            </a:r>
            <a:r>
              <a:rPr>
                <a:solidFill>
                  <a:srgbClr val="D4D4D4"/>
                </a:solidFill>
              </a:rPr>
              <a:t>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“../images/Output3.png"</a:t>
            </a:r>
            <a:r>
              <a:rPr>
                <a:solidFill>
                  <a:srgbClr val="D4D4D4"/>
                </a:solidFill>
              </a:rPr>
              <a:t>);</a:t>
            </a:r>
          </a:p>
        </p:txBody>
      </p:sp>
      <p:pic>
        <p:nvPicPr>
          <p:cNvPr id="247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48" name="20210405.png" descr="2021040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4364" y="7436835"/>
            <a:ext cx="8370272" cy="62777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Output3.png" descr="Output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00593" y="7435372"/>
            <a:ext cx="6782668" cy="6280628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259" name="Sharp功能實作4-模糊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Sharp功能實作4-模糊</a:t>
            </a:r>
          </a:p>
        </p:txBody>
      </p:sp>
      <p:sp>
        <p:nvSpPr>
          <p:cNvPr id="260" name="sharp(&quot;../images/ice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"../images/ice.png"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blur</a:t>
            </a:r>
            <a:r>
              <a:rPr>
                <a:solidFill>
                  <a:srgbClr val="D4D4D4"/>
                </a:solidFill>
              </a:rPr>
              <a:t>(</a:t>
            </a:r>
            <a:r>
              <a:rPr>
                <a:solidFill>
                  <a:srgbClr val="B5CEA8"/>
                </a:solidFill>
              </a:rPr>
              <a:t>50</a:t>
            </a:r>
            <a:r>
              <a:rPr>
                <a:solidFill>
                  <a:srgbClr val="D4D4D4"/>
                </a:solidFill>
              </a:rPr>
              <a:t>)//可以不代值，值須介於0.3~1000之間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"../images/Output4.png"</a:t>
            </a:r>
            <a:r>
              <a:rPr>
                <a:solidFill>
                  <a:srgbClr val="D4D4D4"/>
                </a:solidFill>
              </a:rPr>
              <a:t>);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</p:txBody>
      </p:sp>
      <p:pic>
        <p:nvPicPr>
          <p:cNvPr id="261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62" name="ice.png" descr="ic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1535" y="7517634"/>
            <a:ext cx="4648775" cy="6198366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265" name="Sharp功能實作4-模糊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Sharp功能實作4-模糊</a:t>
            </a:r>
          </a:p>
        </p:txBody>
      </p:sp>
      <p:sp>
        <p:nvSpPr>
          <p:cNvPr id="266" name="sharp(&quot;../images/ice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"../images/ice.png"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blur</a:t>
            </a:r>
            <a:r>
              <a:rPr>
                <a:solidFill>
                  <a:srgbClr val="D4D4D4"/>
                </a:solidFill>
              </a:rPr>
              <a:t>(</a:t>
            </a:r>
            <a:r>
              <a:rPr>
                <a:solidFill>
                  <a:srgbClr val="B5CEA8"/>
                </a:solidFill>
              </a:rPr>
              <a:t>50</a:t>
            </a:r>
            <a:r>
              <a:rPr>
                <a:solidFill>
                  <a:srgbClr val="D4D4D4"/>
                </a:solidFill>
              </a:rPr>
              <a:t>)//可以不代值，值須介於0.3~1000之間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"../images/Output4.png"</a:t>
            </a:r>
            <a:r>
              <a:rPr>
                <a:solidFill>
                  <a:srgbClr val="D4D4D4"/>
                </a:solidFill>
              </a:rPr>
              <a:t>);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</p:txBody>
      </p:sp>
      <p:pic>
        <p:nvPicPr>
          <p:cNvPr id="267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68" name="ice.png" descr="ic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1535" y="7517634"/>
            <a:ext cx="4648775" cy="6198366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</p:spPr>
      </p:pic>
      <p:pic>
        <p:nvPicPr>
          <p:cNvPr id="269" name="Output4.png" descr="Output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19245" y="7517634"/>
            <a:ext cx="4648775" cy="6198366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279" name="Sharp功能實作5-上色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Sharp功能實作5-上色</a:t>
            </a:r>
          </a:p>
        </p:txBody>
      </p:sp>
      <p:sp>
        <p:nvSpPr>
          <p:cNvPr id="280" name="sharp(“../images/0514呱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“../images/0514呱.png"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tint</a:t>
            </a:r>
            <a:r>
              <a:rPr>
                <a:solidFill>
                  <a:srgbClr val="D4D4D4"/>
                </a:solidFill>
              </a:rPr>
              <a:t>({</a:t>
            </a:r>
            <a:r>
              <a:rPr>
                <a:solidFill>
                  <a:srgbClr val="9CDCFE"/>
                </a:solidFill>
              </a:rPr>
              <a:t>r:</a:t>
            </a:r>
            <a:r>
              <a:rPr>
                <a:solidFill>
                  <a:srgbClr val="B5CEA8"/>
                </a:solidFill>
              </a:rPr>
              <a:t>92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9CDCFE"/>
                </a:solidFill>
              </a:rPr>
              <a:t>g:</a:t>
            </a:r>
            <a:r>
              <a:rPr>
                <a:solidFill>
                  <a:srgbClr val="B5CEA8"/>
                </a:solidFill>
              </a:rPr>
              <a:t>158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9CDCFE"/>
                </a:solidFill>
              </a:rPr>
              <a:t>b:</a:t>
            </a:r>
            <a:r>
              <a:rPr>
                <a:solidFill>
                  <a:srgbClr val="B5CEA8"/>
                </a:solidFill>
              </a:rPr>
              <a:t>173</a:t>
            </a:r>
            <a:r>
              <a:rPr>
                <a:solidFill>
                  <a:srgbClr val="D4D4D4"/>
                </a:solidFill>
              </a:rPr>
              <a:t>})//上色時也會維持原本的亮度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"../images/Output5.png"</a:t>
            </a:r>
            <a:r>
              <a:rPr>
                <a:solidFill>
                  <a:srgbClr val="D4D4D4"/>
                </a:solidFill>
              </a:rPr>
              <a:t>);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</p:txBody>
      </p:sp>
      <p:pic>
        <p:nvPicPr>
          <p:cNvPr id="281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82" name="0514呱.png" descr="0514呱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088" y="7520383"/>
            <a:ext cx="8260824" cy="61956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285" name="Sharp功能實作5-上色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Sharp功能實作5-上色</a:t>
            </a:r>
          </a:p>
        </p:txBody>
      </p:sp>
      <p:sp>
        <p:nvSpPr>
          <p:cNvPr id="286" name="sharp(“../images/0514呱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“../images/0514呱.png"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tint</a:t>
            </a:r>
            <a:r>
              <a:rPr>
                <a:solidFill>
                  <a:srgbClr val="D4D4D4"/>
                </a:solidFill>
              </a:rPr>
              <a:t>({</a:t>
            </a:r>
            <a:r>
              <a:rPr>
                <a:solidFill>
                  <a:srgbClr val="9CDCFE"/>
                </a:solidFill>
              </a:rPr>
              <a:t>r:</a:t>
            </a:r>
            <a:r>
              <a:rPr>
                <a:solidFill>
                  <a:srgbClr val="B5CEA8"/>
                </a:solidFill>
              </a:rPr>
              <a:t>92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9CDCFE"/>
                </a:solidFill>
              </a:rPr>
              <a:t>g:</a:t>
            </a:r>
            <a:r>
              <a:rPr>
                <a:solidFill>
                  <a:srgbClr val="B5CEA8"/>
                </a:solidFill>
              </a:rPr>
              <a:t>158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9CDCFE"/>
                </a:solidFill>
              </a:rPr>
              <a:t>b:</a:t>
            </a:r>
            <a:r>
              <a:rPr>
                <a:solidFill>
                  <a:srgbClr val="B5CEA8"/>
                </a:solidFill>
              </a:rPr>
              <a:t>173</a:t>
            </a:r>
            <a:r>
              <a:rPr>
                <a:solidFill>
                  <a:srgbClr val="D4D4D4"/>
                </a:solidFill>
              </a:rPr>
              <a:t>})//上色時也會維持原本的亮度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"../images/Output5.png"</a:t>
            </a:r>
            <a:r>
              <a:rPr>
                <a:solidFill>
                  <a:srgbClr val="D4D4D4"/>
                </a:solidFill>
              </a:rPr>
              <a:t>);</a:t>
            </a:r>
          </a:p>
        </p:txBody>
      </p:sp>
      <p:pic>
        <p:nvPicPr>
          <p:cNvPr id="287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88" name="0514呱.png" descr="0514呱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088" y="7520382"/>
            <a:ext cx="8260824" cy="6195618"/>
          </a:xfrm>
          <a:prstGeom prst="rect">
            <a:avLst/>
          </a:prstGeom>
          <a:ln w="12700">
            <a:miter lim="400000"/>
          </a:ln>
        </p:spPr>
      </p:pic>
      <p:pic>
        <p:nvPicPr>
          <p:cNvPr id="289" name="Output5.png" descr="Output5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92659" y="7520382"/>
            <a:ext cx="8260823" cy="61956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299" name="Sharp功能實作6-負片1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Sharp功能實作6-負片1</a:t>
            </a:r>
          </a:p>
        </p:txBody>
      </p:sp>
      <p:sp>
        <p:nvSpPr>
          <p:cNvPr id="300" name="sharp(“../images/ice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“../images/ice.png"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negate</a:t>
            </a:r>
            <a:r>
              <a:rPr>
                <a:solidFill>
                  <a:srgbClr val="D4D4D4"/>
                </a:solidFill>
              </a:rPr>
              <a:t>()//有考慮透明度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"../images/Output6.png"</a:t>
            </a:r>
            <a:r>
              <a:rPr>
                <a:solidFill>
                  <a:srgbClr val="D4D4D4"/>
                </a:solidFill>
              </a:rPr>
              <a:t>);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</p:txBody>
      </p:sp>
      <p:pic>
        <p:nvPicPr>
          <p:cNvPr id="301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02" name="ice.png" descr="ic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1535" y="7517634"/>
            <a:ext cx="4648775" cy="6198366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305" name="Sharp功能實作6-負片1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Sharp功能實作6-負片1</a:t>
            </a:r>
          </a:p>
        </p:txBody>
      </p:sp>
      <p:sp>
        <p:nvSpPr>
          <p:cNvPr id="306" name="sharp(“../images/ice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“../images/ice.png"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negate</a:t>
            </a:r>
            <a:r>
              <a:rPr>
                <a:solidFill>
                  <a:srgbClr val="D4D4D4"/>
                </a:solidFill>
              </a:rPr>
              <a:t>()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"../images/Output6.png"</a:t>
            </a:r>
            <a:r>
              <a:rPr>
                <a:solidFill>
                  <a:srgbClr val="D4D4D4"/>
                </a:solidFill>
              </a:rPr>
              <a:t>);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</p:txBody>
      </p:sp>
      <p:pic>
        <p:nvPicPr>
          <p:cNvPr id="307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08" name="ice.png" descr="ic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1535" y="7517634"/>
            <a:ext cx="4648775" cy="6198366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</p:spPr>
      </p:pic>
      <p:pic>
        <p:nvPicPr>
          <p:cNvPr id="309" name="Output6.png" descr="Output6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81734" y="7628877"/>
            <a:ext cx="4481910" cy="5975880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319" name="Sharp功能實作6-負片2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Sharp功能實作6-負片2</a:t>
            </a:r>
          </a:p>
        </p:txBody>
      </p:sp>
      <p:sp>
        <p:nvSpPr>
          <p:cNvPr id="320" name="sharp(“../images/test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“../images/test.png"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negate</a:t>
            </a:r>
            <a:r>
              <a:rPr>
                <a:solidFill>
                  <a:srgbClr val="D4D4D4"/>
                </a:solidFill>
              </a:rPr>
              <a:t>()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"../images/Output7.png"</a:t>
            </a:r>
            <a:r>
              <a:rPr>
                <a:solidFill>
                  <a:srgbClr val="D4D4D4"/>
                </a:solidFill>
              </a:rPr>
              <a:t>);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</p:txBody>
      </p:sp>
      <p:pic>
        <p:nvPicPr>
          <p:cNvPr id="321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22" name="test.png" descr="te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1382" y="7983881"/>
            <a:ext cx="7481236" cy="5610927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171" name="什麼是Sharp？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什麼是Sharp？</a:t>
            </a:r>
          </a:p>
        </p:txBody>
      </p:sp>
      <p:sp>
        <p:nvSpPr>
          <p:cNvPr id="172" name="位於Node.js的圖像處理庫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位於Node.js的圖像處理庫</a:t>
            </a:r>
          </a:p>
          <a:p>
            <a:r>
              <a:t>由倫敦的lovell所開發</a:t>
            </a:r>
          </a:p>
          <a:p>
            <a:r>
              <a:t>由C語言的libvips而來 =&gt; 效率很高</a:t>
            </a:r>
          </a:p>
          <a:p>
            <a:r>
              <a:t>可以對圖像進行基本處理</a:t>
            </a:r>
          </a:p>
          <a:p>
            <a:r>
              <a:t>可以用的資料格式：JPEG、PNG、WebP、TIFF</a:t>
            </a:r>
          </a:p>
        </p:txBody>
      </p:sp>
      <p:pic>
        <p:nvPicPr>
          <p:cNvPr id="173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325" name="Sharp功能實作6-負片2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Sharp功能實作6-負片2</a:t>
            </a:r>
          </a:p>
        </p:txBody>
      </p:sp>
      <p:sp>
        <p:nvSpPr>
          <p:cNvPr id="326" name="sharp(“../images/test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“../images/test.png"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negate</a:t>
            </a:r>
            <a:r>
              <a:rPr>
                <a:solidFill>
                  <a:srgbClr val="D4D4D4"/>
                </a:solidFill>
              </a:rPr>
              <a:t>()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"../images/Output7.png"</a:t>
            </a:r>
            <a:r>
              <a:rPr>
                <a:solidFill>
                  <a:srgbClr val="D4D4D4"/>
                </a:solidFill>
              </a:rPr>
              <a:t>);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</p:txBody>
      </p:sp>
      <p:pic>
        <p:nvPicPr>
          <p:cNvPr id="327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28" name="test.png" descr="te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1382" y="7983881"/>
            <a:ext cx="7481235" cy="5610927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</p:spPr>
      </p:pic>
      <p:pic>
        <p:nvPicPr>
          <p:cNvPr id="329" name="Output7.png" descr="Output7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76166" y="7983881"/>
            <a:ext cx="7481236" cy="5610927"/>
          </a:xfrm>
          <a:prstGeom prst="rect">
            <a:avLst/>
          </a:prstGeom>
          <a:ln w="12700">
            <a:solidFill>
              <a:srgbClr val="FFFFFF"/>
            </a:solidFill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339" name="Sharp功能實作7-色彩遮罩1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Sharp功能實作7-色彩遮罩1</a:t>
            </a:r>
          </a:p>
        </p:txBody>
      </p:sp>
      <p:sp>
        <p:nvSpPr>
          <p:cNvPr id="340" name="sharp(“../images/0514呱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“../images/0514呱.png"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extractChannel</a:t>
            </a:r>
            <a:r>
              <a:rPr>
                <a:solidFill>
                  <a:srgbClr val="D4D4D4"/>
                </a:solidFill>
              </a:rPr>
              <a:t>(</a:t>
            </a:r>
            <a:r>
              <a:rPr>
                <a:solidFill>
                  <a:srgbClr val="CE9178"/>
                </a:solidFill>
              </a:rPr>
              <a:t>‘red'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'../images/Output8.png'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569CD6"/>
                </a:solidFill>
              </a:rPr>
              <a:t>function</a:t>
            </a:r>
            <a:r>
              <a:rPr>
                <a:solidFill>
                  <a:srgbClr val="D4D4D4"/>
                </a:solidFill>
              </a:rPr>
              <a:t>(</a:t>
            </a:r>
            <a:r>
              <a:rPr>
                <a:solidFill>
                  <a:srgbClr val="9CDCFE"/>
                </a:solidFill>
              </a:rPr>
              <a:t>err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9CDCFE"/>
                </a:solidFill>
              </a:rPr>
              <a:t>info</a:t>
            </a:r>
            <a:r>
              <a:rPr>
                <a:solidFill>
                  <a:srgbClr val="D4D4D4"/>
                </a:solidFill>
              </a:rPr>
              <a:t>) {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   </a:t>
            </a:r>
            <a:r>
              <a:t>info</a:t>
            </a:r>
            <a:r>
              <a:rPr>
                <a:solidFill>
                  <a:srgbClr val="D4D4D4"/>
                </a:solidFill>
              </a:rPr>
              <a:t>.</a:t>
            </a:r>
            <a:r>
              <a:t>channels</a:t>
            </a:r>
            <a:r>
              <a:rPr>
                <a:solidFill>
                  <a:srgbClr val="D4D4D4"/>
                </a:solidFill>
              </a:rPr>
              <a:t> === </a:t>
            </a:r>
            <a:r>
              <a:rPr>
                <a:solidFill>
                  <a:srgbClr val="B5CEA8"/>
                </a:solidFill>
              </a:rPr>
              <a:t>0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   });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</p:txBody>
      </p:sp>
      <p:pic>
        <p:nvPicPr>
          <p:cNvPr id="341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42" name="0514呱.png" descr="0514呱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7259" y="8440927"/>
            <a:ext cx="6774886" cy="50811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345" name="Sharp功能實作7-色彩遮罩1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Sharp功能實作7-色彩遮罩1</a:t>
            </a:r>
          </a:p>
        </p:txBody>
      </p:sp>
      <p:sp>
        <p:nvSpPr>
          <p:cNvPr id="346" name="sharp(“../images/0514呱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“../images/0514呱.png"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extractChannel</a:t>
            </a:r>
            <a:r>
              <a:rPr>
                <a:solidFill>
                  <a:srgbClr val="D4D4D4"/>
                </a:solidFill>
              </a:rPr>
              <a:t>(</a:t>
            </a:r>
            <a:r>
              <a:rPr>
                <a:solidFill>
                  <a:srgbClr val="CE9178"/>
                </a:solidFill>
              </a:rPr>
              <a:t>‘red'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'../images/Output8.png'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569CD6"/>
                </a:solidFill>
              </a:rPr>
              <a:t>function</a:t>
            </a:r>
            <a:r>
              <a:rPr>
                <a:solidFill>
                  <a:srgbClr val="D4D4D4"/>
                </a:solidFill>
              </a:rPr>
              <a:t>(</a:t>
            </a:r>
            <a:r>
              <a:rPr>
                <a:solidFill>
                  <a:srgbClr val="9CDCFE"/>
                </a:solidFill>
              </a:rPr>
              <a:t>err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9CDCFE"/>
                </a:solidFill>
              </a:rPr>
              <a:t>info</a:t>
            </a:r>
            <a:r>
              <a:rPr>
                <a:solidFill>
                  <a:srgbClr val="D4D4D4"/>
                </a:solidFill>
              </a:rPr>
              <a:t>) {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   </a:t>
            </a:r>
            <a:r>
              <a:t>info</a:t>
            </a:r>
            <a:r>
              <a:rPr>
                <a:solidFill>
                  <a:srgbClr val="D4D4D4"/>
                </a:solidFill>
              </a:rPr>
              <a:t>.</a:t>
            </a:r>
            <a:r>
              <a:t>channels</a:t>
            </a:r>
            <a:r>
              <a:rPr>
                <a:solidFill>
                  <a:srgbClr val="D4D4D4"/>
                </a:solidFill>
              </a:rPr>
              <a:t> === </a:t>
            </a:r>
            <a:r>
              <a:rPr>
                <a:solidFill>
                  <a:srgbClr val="B5CEA8"/>
                </a:solidFill>
              </a:rPr>
              <a:t>0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   });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</p:txBody>
      </p:sp>
      <p:pic>
        <p:nvPicPr>
          <p:cNvPr id="347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48" name="0514呱.png" descr="0514呱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7259" y="8440928"/>
            <a:ext cx="6774886" cy="5081164"/>
          </a:xfrm>
          <a:prstGeom prst="rect">
            <a:avLst/>
          </a:prstGeom>
          <a:ln w="12700">
            <a:miter lim="400000"/>
          </a:ln>
        </p:spPr>
      </p:pic>
      <p:pic>
        <p:nvPicPr>
          <p:cNvPr id="349" name="Output8.png" descr="Output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3096" y="8440928"/>
            <a:ext cx="6774885" cy="50811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359" name="Sharp功能實作7-色彩遮罩2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Sharp功能實作7-色彩遮罩2</a:t>
            </a:r>
          </a:p>
        </p:txBody>
      </p:sp>
      <p:sp>
        <p:nvSpPr>
          <p:cNvPr id="360" name="sharp(“../images/0514呱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“../images/0514呱.png"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extractChannel</a:t>
            </a:r>
            <a:r>
              <a:rPr>
                <a:solidFill>
                  <a:srgbClr val="D4D4D4"/>
                </a:solidFill>
              </a:rPr>
              <a:t>(</a:t>
            </a:r>
            <a:r>
              <a:rPr>
                <a:solidFill>
                  <a:srgbClr val="CE9178"/>
                </a:solidFill>
              </a:rPr>
              <a:t>‘green'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'../images/Output9.png'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569CD6"/>
                </a:solidFill>
              </a:rPr>
              <a:t>function</a:t>
            </a:r>
            <a:r>
              <a:rPr>
                <a:solidFill>
                  <a:srgbClr val="D4D4D4"/>
                </a:solidFill>
              </a:rPr>
              <a:t>(</a:t>
            </a:r>
            <a:r>
              <a:rPr>
                <a:solidFill>
                  <a:srgbClr val="9CDCFE"/>
                </a:solidFill>
              </a:rPr>
              <a:t>err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9CDCFE"/>
                </a:solidFill>
              </a:rPr>
              <a:t>info</a:t>
            </a:r>
            <a:r>
              <a:rPr>
                <a:solidFill>
                  <a:srgbClr val="D4D4D4"/>
                </a:solidFill>
              </a:rPr>
              <a:t>) {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   </a:t>
            </a:r>
            <a:r>
              <a:t>info</a:t>
            </a:r>
            <a:r>
              <a:rPr>
                <a:solidFill>
                  <a:srgbClr val="D4D4D4"/>
                </a:solidFill>
              </a:rPr>
              <a:t>.</a:t>
            </a:r>
            <a:r>
              <a:t>channels</a:t>
            </a:r>
            <a:r>
              <a:rPr>
                <a:solidFill>
                  <a:srgbClr val="D4D4D4"/>
                </a:solidFill>
              </a:rPr>
              <a:t> === </a:t>
            </a:r>
            <a:r>
              <a:rPr>
                <a:solidFill>
                  <a:srgbClr val="B5CEA8"/>
                </a:solidFill>
              </a:rPr>
              <a:t>1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   });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</p:txBody>
      </p:sp>
      <p:pic>
        <p:nvPicPr>
          <p:cNvPr id="361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62" name="0514呱.png" descr="0514呱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7259" y="8440928"/>
            <a:ext cx="6774886" cy="5081164"/>
          </a:xfrm>
          <a:prstGeom prst="rect">
            <a:avLst/>
          </a:prstGeom>
          <a:ln w="12700">
            <a:miter lim="400000"/>
          </a:ln>
        </p:spPr>
      </p:pic>
      <p:pic>
        <p:nvPicPr>
          <p:cNvPr id="363" name="Output9.png" descr="Output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3096" y="8440928"/>
            <a:ext cx="6774885" cy="50811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366" name="Sharp功能實作7-色彩遮罩3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Sharp功能實作7-色彩遮罩3</a:t>
            </a:r>
          </a:p>
        </p:txBody>
      </p:sp>
      <p:sp>
        <p:nvSpPr>
          <p:cNvPr id="367" name="sharp(“../images/0514呱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CDCAA"/>
                </a:solidFill>
              </a:rPr>
              <a:t>sharp</a:t>
            </a:r>
            <a:r>
              <a:rPr>
                <a:solidFill>
                  <a:srgbClr val="D4D4D4"/>
                </a:solidFill>
              </a:rPr>
              <a:t>(</a:t>
            </a:r>
            <a:r>
              <a:t>“../images/0514呱.png"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t>extractChannel</a:t>
            </a:r>
            <a:r>
              <a:rPr>
                <a:solidFill>
                  <a:srgbClr val="D4D4D4"/>
                </a:solidFill>
              </a:rPr>
              <a:t>(</a:t>
            </a:r>
            <a:r>
              <a:rPr>
                <a:solidFill>
                  <a:srgbClr val="CE9178"/>
                </a:solidFill>
              </a:rPr>
              <a:t>‘blue'</a:t>
            </a:r>
            <a:r>
              <a:rPr>
                <a:solidFill>
                  <a:srgbClr val="D4D4D4"/>
                </a:solidFill>
              </a:rPr>
              <a:t>)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.</a:t>
            </a:r>
            <a:r>
              <a:rPr>
                <a:solidFill>
                  <a:srgbClr val="DCDCAA"/>
                </a:solidFill>
              </a:rPr>
              <a:t>toFile</a:t>
            </a:r>
            <a:r>
              <a:rPr>
                <a:solidFill>
                  <a:srgbClr val="D4D4D4"/>
                </a:solidFill>
              </a:rPr>
              <a:t>(</a:t>
            </a:r>
            <a:r>
              <a:t>‘../images/Output10.png'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569CD6"/>
                </a:solidFill>
              </a:rPr>
              <a:t>function</a:t>
            </a:r>
            <a:r>
              <a:rPr>
                <a:solidFill>
                  <a:srgbClr val="D4D4D4"/>
                </a:solidFill>
              </a:rPr>
              <a:t>(</a:t>
            </a:r>
            <a:r>
              <a:rPr>
                <a:solidFill>
                  <a:srgbClr val="9CDCFE"/>
                </a:solidFill>
              </a:rPr>
              <a:t>err</a:t>
            </a:r>
            <a:r>
              <a:rPr>
                <a:solidFill>
                  <a:srgbClr val="D4D4D4"/>
                </a:solidFill>
              </a:rPr>
              <a:t>, </a:t>
            </a:r>
            <a:r>
              <a:rPr>
                <a:solidFill>
                  <a:srgbClr val="9CDCFE"/>
                </a:solidFill>
              </a:rPr>
              <a:t>info</a:t>
            </a:r>
            <a:r>
              <a:rPr>
                <a:solidFill>
                  <a:srgbClr val="D4D4D4"/>
                </a:solidFill>
              </a:rPr>
              <a:t>) {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rPr>
                <a:solidFill>
                  <a:srgbClr val="D4D4D4"/>
                </a:solidFill>
              </a:rPr>
              <a:t>     </a:t>
            </a:r>
            <a:r>
              <a:t>info</a:t>
            </a:r>
            <a:r>
              <a:rPr>
                <a:solidFill>
                  <a:srgbClr val="D4D4D4"/>
                </a:solidFill>
              </a:rPr>
              <a:t>.</a:t>
            </a:r>
            <a:r>
              <a:t>channels</a:t>
            </a:r>
            <a:r>
              <a:rPr>
                <a:solidFill>
                  <a:srgbClr val="D4D4D4"/>
                </a:solidFill>
              </a:rPr>
              <a:t> === 2</a:t>
            </a:r>
            <a:endParaRPr>
              <a:solidFill>
                <a:srgbClr val="B5CEA8"/>
              </a:solidFill>
            </a:endParaRP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   });</a:t>
            </a:r>
          </a:p>
          <a:p>
            <a:pPr marL="0" lvl="4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endParaRPr>
              <a:solidFill>
                <a:srgbClr val="D4D4D4"/>
              </a:solidFill>
            </a:endParaRPr>
          </a:p>
        </p:txBody>
      </p:sp>
      <p:pic>
        <p:nvPicPr>
          <p:cNvPr id="368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69" name="0514呱.png" descr="0514呱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7259" y="8440928"/>
            <a:ext cx="6774886" cy="5081164"/>
          </a:xfrm>
          <a:prstGeom prst="rect">
            <a:avLst/>
          </a:prstGeom>
          <a:ln w="12700">
            <a:miter lim="400000"/>
          </a:ln>
        </p:spPr>
      </p:pic>
      <p:pic>
        <p:nvPicPr>
          <p:cNvPr id="370" name="Output10.png" descr="Output1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3096" y="8440928"/>
            <a:ext cx="6774885" cy="50811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373" name="參考資料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參考資料</a:t>
            </a:r>
          </a:p>
        </p:txBody>
      </p:sp>
      <p:sp>
        <p:nvSpPr>
          <p:cNvPr id="374" name="Lovell Fuller(2021)。sharp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Lovell Fuller(2021)。sharp。</a:t>
            </a:r>
          </a:p>
          <a:p>
            <a:pPr marL="0" indent="0">
              <a:buClrTx/>
              <a:buSzTx/>
              <a:buFontTx/>
              <a:buNone/>
            </a:pPr>
            <a:r>
              <a:t>取自https://sharp.pixelplumbing.com</a:t>
            </a:r>
          </a:p>
          <a:p>
            <a:r>
              <a:t>Immigrant Programmers(2020)。Process Images the right way | SharpJS。取自https://www.theimmigrantprogrammers.com/p/process-images-the-right-way-sharpjs</a:t>
            </a:r>
          </a:p>
          <a:p>
            <a:r>
              <a:t>圖片：我</a:t>
            </a:r>
          </a:p>
        </p:txBody>
      </p:sp>
      <p:pic>
        <p:nvPicPr>
          <p:cNvPr id="375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感謝聆聽！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ourier"/>
              </a:defRPr>
            </a:lvl1pPr>
          </a:lstStyle>
          <a:p>
            <a:r>
              <a:rPr dirty="0" err="1"/>
              <a:t>感謝聆聽</a:t>
            </a:r>
            <a:r>
              <a:rPr dirty="0"/>
              <a:t>！</a:t>
            </a:r>
          </a:p>
        </p:txBody>
      </p:sp>
      <p:sp>
        <p:nvSpPr>
          <p:cNvPr id="378" name="更多青蛙：IG-diary_of_frog"/>
          <p:cNvSpPr txBox="1">
            <a:spLocks noGrp="1"/>
          </p:cNvSpPr>
          <p:nvPr>
            <p:ph type="body" idx="22"/>
          </p:nvPr>
        </p:nvSpPr>
        <p:spPr>
          <a:xfrm>
            <a:off x="762000" y="10953750"/>
            <a:ext cx="22860000" cy="1206500"/>
          </a:xfrm>
          <a:prstGeom prst="rect">
            <a:avLst/>
          </a:prstGeom>
        </p:spPr>
        <p:txBody>
          <a:bodyPr/>
          <a:lstStyle>
            <a:lvl1pPr algn="l">
              <a:defRPr sz="5000">
                <a:latin typeface="+mn-lt"/>
                <a:ea typeface="+mn-ea"/>
                <a:cs typeface="+mn-cs"/>
                <a:sym typeface="Courier"/>
              </a:defRPr>
            </a:lvl1pPr>
          </a:lstStyle>
          <a:p>
            <a:r>
              <a:t>更多青蛙：IG-diary_of_frog</a:t>
            </a:r>
          </a:p>
        </p:txBody>
      </p:sp>
      <p:sp>
        <p:nvSpPr>
          <p:cNvPr id="379" name="沈姿雨/地理二/B08208029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pic>
        <p:nvPicPr>
          <p:cNvPr id="380" name="0602ㄨ.png" descr="0602ㄨ.png"/>
          <p:cNvPicPr>
            <a:picLocks noChangeAspect="1"/>
          </p:cNvPicPr>
          <p:nvPr/>
        </p:nvPicPr>
        <p:blipFill>
          <a:blip r:embed="rId2"/>
          <a:srcRect l="30594" t="36710" r="41404" b="29496"/>
          <a:stretch>
            <a:fillRect/>
          </a:stretch>
        </p:blipFill>
        <p:spPr>
          <a:xfrm>
            <a:off x="19272698" y="10153208"/>
            <a:ext cx="5120722" cy="46349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176" name="Sharp涵蓋的功能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Sharp涵蓋的功能</a:t>
            </a:r>
          </a:p>
        </p:txBody>
      </p:sp>
      <p:sp>
        <p:nvSpPr>
          <p:cNvPr id="177" name="調整圖片大小、控制輸出品質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調整圖片大小、控制輸出品質</a:t>
            </a:r>
          </a:p>
          <a:p>
            <a:r>
              <a:t>垂直/水平翻轉、旋轉</a:t>
            </a:r>
          </a:p>
          <a:p>
            <a:r>
              <a:t>調整對比、亮度、模糊化</a:t>
            </a:r>
          </a:p>
          <a:p>
            <a:r>
              <a:t>調整色調（灰階、建立遮罩）</a:t>
            </a:r>
          </a:p>
          <a:p>
            <a:r>
              <a:t>……</a:t>
            </a:r>
          </a:p>
        </p:txBody>
      </p:sp>
      <p:pic>
        <p:nvPicPr>
          <p:cNvPr id="178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181" name="Sharp功能實作0-安裝+引入函式庫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Sharp功能實作0-安裝+引入函式庫</a:t>
            </a:r>
          </a:p>
        </p:txBody>
      </p:sp>
      <p:sp>
        <p:nvSpPr>
          <p:cNvPr id="182" name="Console: npm install sharp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Console: npm install sharp</a:t>
            </a:r>
          </a:p>
          <a:p>
            <a:r>
              <a:rPr>
                <a:solidFill>
                  <a:srgbClr val="569CD6"/>
                </a:solidFill>
              </a:rPr>
              <a:t>const</a:t>
            </a:r>
            <a:r>
              <a:rPr>
                <a:solidFill>
                  <a:srgbClr val="D4D4D4"/>
                </a:solidFill>
              </a:rPr>
              <a:t> </a:t>
            </a:r>
            <a:r>
              <a:t>sharp</a:t>
            </a:r>
            <a:r>
              <a:rPr>
                <a:solidFill>
                  <a:srgbClr val="D4D4D4"/>
                </a:solidFill>
              </a:rPr>
              <a:t> = </a:t>
            </a:r>
            <a:r>
              <a:t>require</a:t>
            </a:r>
            <a:r>
              <a:rPr>
                <a:solidFill>
                  <a:srgbClr val="D4D4D4"/>
                </a:solidFill>
              </a:rPr>
              <a:t>(</a:t>
            </a:r>
            <a:r>
              <a:rPr>
                <a:solidFill>
                  <a:srgbClr val="CE9178"/>
                </a:solidFill>
              </a:rPr>
              <a:t>"sharp"</a:t>
            </a:r>
            <a:r>
              <a:rPr>
                <a:solidFill>
                  <a:srgbClr val="D4D4D4"/>
                </a:solidFill>
              </a:rPr>
              <a:t>);</a:t>
            </a:r>
          </a:p>
        </p:txBody>
      </p:sp>
      <p:pic>
        <p:nvPicPr>
          <p:cNvPr id="183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186" name="Sharp功能實作1-調整大小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Sharp功能實作1-調整大小</a:t>
            </a:r>
          </a:p>
        </p:txBody>
      </p:sp>
      <p:sp>
        <p:nvSpPr>
          <p:cNvPr id="187" name="按兩下來編輯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88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191" name="Sharp功能實作1-調整大小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Sharp功能實作1-調整大小</a:t>
            </a:r>
          </a:p>
        </p:txBody>
      </p:sp>
      <p:sp>
        <p:nvSpPr>
          <p:cNvPr id="192" name="按兩下來編輯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93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94" name="20210405.png" descr="2021040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0"/>
            <a:ext cx="18288000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197" name="Sharp功能實作1-調整大小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Sharp功能實作1-調整大小</a:t>
            </a:r>
          </a:p>
        </p:txBody>
      </p:sp>
      <p:sp>
        <p:nvSpPr>
          <p:cNvPr id="198" name="按兩下來編輯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99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00" name="20210405.png" descr="2021040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0"/>
            <a:ext cx="18288000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sharp(&quot;../images/20210405.png&quot;)…"/>
          <p:cNvSpPr txBox="1"/>
          <p:nvPr/>
        </p:nvSpPr>
        <p:spPr>
          <a:xfrm>
            <a:off x="12517643" y="11347803"/>
            <a:ext cx="8802515" cy="233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222222"/>
                </a:solidFill>
                <a:latin typeface="+mn-lt"/>
                <a:ea typeface="+mn-ea"/>
                <a:cs typeface="+mn-cs"/>
                <a:sym typeface="Courier"/>
              </a:defRPr>
            </a:pPr>
            <a:r>
              <a:t>sharp(</a:t>
            </a:r>
            <a:r>
              <a:rPr>
                <a:solidFill>
                  <a:schemeClr val="accent4">
                    <a:hueOff val="-1395324"/>
                    <a:satOff val="-3373"/>
                    <a:lumOff val="-9849"/>
                  </a:schemeClr>
                </a:solidFill>
              </a:rPr>
              <a:t>"../images/20210405.png"</a:t>
            </a:r>
            <a:r>
              <a:t>)</a:t>
            </a:r>
          </a:p>
          <a:p>
            <a:pPr>
              <a:defRPr>
                <a:solidFill>
                  <a:srgbClr val="222222"/>
                </a:solidFill>
                <a:latin typeface="+mn-lt"/>
                <a:ea typeface="+mn-ea"/>
                <a:cs typeface="+mn-cs"/>
                <a:sym typeface="Courier"/>
              </a:defRPr>
            </a:pPr>
            <a:r>
              <a:t>  .resize({ width: 250, height: 350 })</a:t>
            </a:r>
          </a:p>
          <a:p>
            <a:pPr>
              <a:defRPr>
                <a:solidFill>
                  <a:srgbClr val="222222"/>
                </a:solidFill>
                <a:latin typeface="+mn-lt"/>
                <a:ea typeface="+mn-ea"/>
                <a:cs typeface="+mn-cs"/>
                <a:sym typeface="Courier"/>
              </a:defRPr>
            </a:pPr>
            <a:r>
              <a:t>  .toFile(</a:t>
            </a:r>
            <a:r>
              <a:rPr>
                <a:solidFill>
                  <a:schemeClr val="accent4">
                    <a:hueOff val="-1395324"/>
                    <a:satOff val="-3373"/>
                    <a:lumOff val="-9849"/>
                  </a:schemeClr>
                </a:solidFill>
              </a:rPr>
              <a:t>"../images/Output1.png"</a:t>
            </a:r>
            <a:r>
              <a:t>);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204" name="Sharp功能實作1-調整大小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Sharp功能實作1-調整大小</a:t>
            </a:r>
          </a:p>
        </p:txBody>
      </p:sp>
      <p:sp>
        <p:nvSpPr>
          <p:cNvPr id="205" name="按兩下來編輯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06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07" name="Output1.png" descr="Output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4500" y="4634037"/>
            <a:ext cx="3175000" cy="444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sharp(&quot;../images/20210405.png&quot;)…"/>
          <p:cNvSpPr txBox="1"/>
          <p:nvPr/>
        </p:nvSpPr>
        <p:spPr>
          <a:xfrm>
            <a:off x="12517643" y="11347803"/>
            <a:ext cx="8802515" cy="233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ourier"/>
              </a:defRPr>
            </a:pPr>
            <a:r>
              <a:t>sharp(</a:t>
            </a:r>
            <a:r>
              <a:rPr>
                <a:solidFill>
                  <a:schemeClr val="accent4">
                    <a:hueOff val="-1395324"/>
                    <a:satOff val="-3373"/>
                    <a:lumOff val="-9849"/>
                  </a:schemeClr>
                </a:solidFill>
              </a:rPr>
              <a:t>"../images/20210405.png"</a:t>
            </a:r>
            <a:r>
              <a:t>)</a:t>
            </a:r>
          </a:p>
          <a:p>
            <a:pPr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ourier"/>
              </a:defRPr>
            </a:pPr>
            <a:r>
              <a:t>  .resize({ width: 250, height: 350 })</a:t>
            </a:r>
          </a:p>
          <a:p>
            <a:pPr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ourier"/>
              </a:defRPr>
            </a:pPr>
            <a:r>
              <a:t>  .toFile(</a:t>
            </a:r>
            <a:r>
              <a:rPr>
                <a:solidFill>
                  <a:schemeClr val="accent4">
                    <a:hueOff val="-1395324"/>
                    <a:satOff val="-3373"/>
                    <a:lumOff val="-9849"/>
                  </a:schemeClr>
                </a:solidFill>
              </a:rPr>
              <a:t>"../images/Output1.png"</a:t>
            </a:r>
            <a:r>
              <a:t>);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沈姿雨/地理二/B082080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沈姿雨/地理二/B08208029</a:t>
            </a:r>
          </a:p>
        </p:txBody>
      </p:sp>
      <p:sp>
        <p:nvSpPr>
          <p:cNvPr id="219" name="Sharp功能實作2-灰階"/>
          <p:cNvSpPr txBox="1">
            <a:spLocks noGrp="1"/>
          </p:cNvSpPr>
          <p:nvPr>
            <p:ph type="title"/>
          </p:nvPr>
        </p:nvSpPr>
        <p:spPr>
          <a:xfrm>
            <a:off x="762000" y="1975818"/>
            <a:ext cx="22860000" cy="1356964"/>
          </a:xfrm>
          <a:prstGeom prst="rect">
            <a:avLst/>
          </a:prstGeom>
        </p:spPr>
        <p:txBody>
          <a:bodyPr/>
          <a:lstStyle>
            <a:lvl1pPr defTabSz="586104">
              <a:spcBef>
                <a:spcPts val="2700"/>
              </a:spcBef>
              <a:defRPr sz="7100"/>
            </a:lvl1pPr>
          </a:lstStyle>
          <a:p>
            <a:r>
              <a:t>Sharp功能實作2-灰階</a:t>
            </a:r>
          </a:p>
        </p:txBody>
      </p:sp>
      <p:sp>
        <p:nvSpPr>
          <p:cNvPr id="220" name="sharp(&quot;../images/0526呱.png&quot;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sharp(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"../images/0526呱.png"</a:t>
            </a:r>
            <a:r>
              <a:t>)</a:t>
            </a:r>
          </a:p>
          <a:p>
            <a:pPr marL="0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  .greyscale()</a:t>
            </a:r>
          </a:p>
          <a:p>
            <a:pPr marL="0" indent="0">
              <a:spcBef>
                <a:spcPts val="340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</a:defRPr>
            </a:pPr>
            <a:r>
              <a:t>  .toFile(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"../images/Output2.png"</a:t>
            </a:r>
            <a:r>
              <a:t>);</a:t>
            </a:r>
          </a:p>
        </p:txBody>
      </p:sp>
      <p:pic>
        <p:nvPicPr>
          <p:cNvPr id="221" name="aqo18-i7zwl.png" descr="aqo18-i7zwl.png"/>
          <p:cNvPicPr>
            <a:picLocks noChangeAspect="1"/>
          </p:cNvPicPr>
          <p:nvPr/>
        </p:nvPicPr>
        <p:blipFill>
          <a:blip r:embed="rId2"/>
          <a:srcRect l="130" t="670" r="186"/>
          <a:stretch>
            <a:fillRect/>
          </a:stretch>
        </p:blipFill>
        <p:spPr>
          <a:xfrm>
            <a:off x="18981734" y="2078343"/>
            <a:ext cx="4481910" cy="446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800" y="0"/>
                </a:moveTo>
                <a:lnTo>
                  <a:pt x="12800" y="2651"/>
                </a:lnTo>
                <a:cubicBezTo>
                  <a:pt x="12800" y="4397"/>
                  <a:pt x="12775" y="5315"/>
                  <a:pt x="12725" y="5346"/>
                </a:cubicBezTo>
                <a:cubicBezTo>
                  <a:pt x="12684" y="5371"/>
                  <a:pt x="12299" y="5440"/>
                  <a:pt x="11872" y="5497"/>
                </a:cubicBezTo>
                <a:cubicBezTo>
                  <a:pt x="11445" y="5555"/>
                  <a:pt x="10612" y="5671"/>
                  <a:pt x="10021" y="5753"/>
                </a:cubicBezTo>
                <a:cubicBezTo>
                  <a:pt x="9429" y="5835"/>
                  <a:pt x="8898" y="5884"/>
                  <a:pt x="8842" y="5862"/>
                </a:cubicBezTo>
                <a:cubicBezTo>
                  <a:pt x="8758" y="5829"/>
                  <a:pt x="8741" y="5413"/>
                  <a:pt x="8741" y="3384"/>
                </a:cubicBezTo>
                <a:lnTo>
                  <a:pt x="8741" y="944"/>
                </a:lnTo>
                <a:lnTo>
                  <a:pt x="7182" y="944"/>
                </a:lnTo>
                <a:lnTo>
                  <a:pt x="5621" y="944"/>
                </a:lnTo>
                <a:lnTo>
                  <a:pt x="5627" y="3609"/>
                </a:lnTo>
                <a:cubicBezTo>
                  <a:pt x="5630" y="5073"/>
                  <a:pt x="5616" y="6286"/>
                  <a:pt x="5597" y="6306"/>
                </a:cubicBezTo>
                <a:cubicBezTo>
                  <a:pt x="5561" y="6341"/>
                  <a:pt x="3396" y="6647"/>
                  <a:pt x="1222" y="6922"/>
                </a:cubicBezTo>
                <a:lnTo>
                  <a:pt x="0" y="7075"/>
                </a:lnTo>
                <a:cubicBezTo>
                  <a:pt x="8" y="7409"/>
                  <a:pt x="15" y="7655"/>
                  <a:pt x="25" y="7665"/>
                </a:cubicBezTo>
                <a:cubicBezTo>
                  <a:pt x="54" y="7694"/>
                  <a:pt x="151" y="8260"/>
                  <a:pt x="239" y="8922"/>
                </a:cubicBezTo>
                <a:cubicBezTo>
                  <a:pt x="327" y="9584"/>
                  <a:pt x="410" y="10138"/>
                  <a:pt x="425" y="10152"/>
                </a:cubicBezTo>
                <a:cubicBezTo>
                  <a:pt x="446" y="10174"/>
                  <a:pt x="2610" y="9895"/>
                  <a:pt x="5170" y="9542"/>
                </a:cubicBezTo>
                <a:cubicBezTo>
                  <a:pt x="5419" y="9507"/>
                  <a:pt x="5642" y="9495"/>
                  <a:pt x="5662" y="9515"/>
                </a:cubicBezTo>
                <a:cubicBezTo>
                  <a:pt x="5739" y="9593"/>
                  <a:pt x="5697" y="13299"/>
                  <a:pt x="5618" y="13348"/>
                </a:cubicBezTo>
                <a:cubicBezTo>
                  <a:pt x="5528" y="13404"/>
                  <a:pt x="4953" y="13488"/>
                  <a:pt x="2146" y="13859"/>
                </a:cubicBezTo>
                <a:cubicBezTo>
                  <a:pt x="1050" y="14003"/>
                  <a:pt x="144" y="14131"/>
                  <a:pt x="132" y="14143"/>
                </a:cubicBezTo>
                <a:cubicBezTo>
                  <a:pt x="108" y="14166"/>
                  <a:pt x="477" y="16995"/>
                  <a:pt x="524" y="17153"/>
                </a:cubicBezTo>
                <a:cubicBezTo>
                  <a:pt x="542" y="17214"/>
                  <a:pt x="614" y="17236"/>
                  <a:pt x="715" y="17212"/>
                </a:cubicBezTo>
                <a:cubicBezTo>
                  <a:pt x="805" y="17191"/>
                  <a:pt x="1545" y="17087"/>
                  <a:pt x="2362" y="16980"/>
                </a:cubicBezTo>
                <a:cubicBezTo>
                  <a:pt x="3179" y="16873"/>
                  <a:pt x="4257" y="16727"/>
                  <a:pt x="4755" y="16655"/>
                </a:cubicBezTo>
                <a:cubicBezTo>
                  <a:pt x="5253" y="16584"/>
                  <a:pt x="5685" y="16540"/>
                  <a:pt x="5715" y="16558"/>
                </a:cubicBezTo>
                <a:cubicBezTo>
                  <a:pt x="5745" y="16575"/>
                  <a:pt x="5769" y="17717"/>
                  <a:pt x="5769" y="19095"/>
                </a:cubicBezTo>
                <a:lnTo>
                  <a:pt x="5769" y="21600"/>
                </a:lnTo>
                <a:lnTo>
                  <a:pt x="8884" y="21600"/>
                </a:lnTo>
                <a:lnTo>
                  <a:pt x="8884" y="18870"/>
                </a:lnTo>
                <a:cubicBezTo>
                  <a:pt x="8884" y="17279"/>
                  <a:pt x="8897" y="16535"/>
                  <a:pt x="8932" y="16252"/>
                </a:cubicBezTo>
                <a:cubicBezTo>
                  <a:pt x="8938" y="16205"/>
                  <a:pt x="8944" y="16170"/>
                  <a:pt x="8951" y="16147"/>
                </a:cubicBezTo>
                <a:cubicBezTo>
                  <a:pt x="8959" y="16123"/>
                  <a:pt x="8967" y="16111"/>
                  <a:pt x="8976" y="16108"/>
                </a:cubicBezTo>
                <a:cubicBezTo>
                  <a:pt x="9060" y="16079"/>
                  <a:pt x="12176" y="15654"/>
                  <a:pt x="12582" y="15617"/>
                </a:cubicBezTo>
                <a:lnTo>
                  <a:pt x="12761" y="15600"/>
                </a:lnTo>
                <a:lnTo>
                  <a:pt x="12783" y="18091"/>
                </a:lnTo>
                <a:lnTo>
                  <a:pt x="12800" y="20583"/>
                </a:lnTo>
                <a:lnTo>
                  <a:pt x="14359" y="20583"/>
                </a:lnTo>
                <a:lnTo>
                  <a:pt x="15915" y="20583"/>
                </a:lnTo>
                <a:lnTo>
                  <a:pt x="15915" y="17888"/>
                </a:lnTo>
                <a:cubicBezTo>
                  <a:pt x="15915" y="16321"/>
                  <a:pt x="15926" y="15587"/>
                  <a:pt x="15961" y="15306"/>
                </a:cubicBezTo>
                <a:cubicBezTo>
                  <a:pt x="15973" y="15212"/>
                  <a:pt x="15988" y="15168"/>
                  <a:pt x="16005" y="15162"/>
                </a:cubicBezTo>
                <a:cubicBezTo>
                  <a:pt x="16075" y="15137"/>
                  <a:pt x="20964" y="14474"/>
                  <a:pt x="21416" y="14427"/>
                </a:cubicBezTo>
                <a:cubicBezTo>
                  <a:pt x="21432" y="14425"/>
                  <a:pt x="21596" y="14402"/>
                  <a:pt x="21600" y="14402"/>
                </a:cubicBezTo>
                <a:cubicBezTo>
                  <a:pt x="21592" y="14198"/>
                  <a:pt x="21583" y="14071"/>
                  <a:pt x="21573" y="14053"/>
                </a:cubicBezTo>
                <a:cubicBezTo>
                  <a:pt x="21536" y="13983"/>
                  <a:pt x="21431" y="13346"/>
                  <a:pt x="21342" y="12636"/>
                </a:cubicBezTo>
                <a:cubicBezTo>
                  <a:pt x="21194" y="11465"/>
                  <a:pt x="21167" y="11344"/>
                  <a:pt x="21040" y="11344"/>
                </a:cubicBezTo>
                <a:cubicBezTo>
                  <a:pt x="20882" y="11344"/>
                  <a:pt x="19276" y="11551"/>
                  <a:pt x="17333" y="11822"/>
                </a:cubicBezTo>
                <a:cubicBezTo>
                  <a:pt x="16619" y="11922"/>
                  <a:pt x="16009" y="11977"/>
                  <a:pt x="15975" y="11943"/>
                </a:cubicBezTo>
                <a:cubicBezTo>
                  <a:pt x="15941" y="11909"/>
                  <a:pt x="15922" y="11032"/>
                  <a:pt x="15933" y="9995"/>
                </a:cubicBezTo>
                <a:lnTo>
                  <a:pt x="15952" y="8110"/>
                </a:lnTo>
                <a:lnTo>
                  <a:pt x="16822" y="7985"/>
                </a:lnTo>
                <a:cubicBezTo>
                  <a:pt x="17300" y="7917"/>
                  <a:pt x="18343" y="7776"/>
                  <a:pt x="19140" y="7672"/>
                </a:cubicBezTo>
                <a:cubicBezTo>
                  <a:pt x="19937" y="7568"/>
                  <a:pt x="20825" y="7448"/>
                  <a:pt x="21114" y="7405"/>
                </a:cubicBezTo>
                <a:lnTo>
                  <a:pt x="21590" y="7336"/>
                </a:lnTo>
                <a:cubicBezTo>
                  <a:pt x="21585" y="7205"/>
                  <a:pt x="21579" y="7010"/>
                  <a:pt x="21573" y="6998"/>
                </a:cubicBezTo>
                <a:cubicBezTo>
                  <a:pt x="21536" y="6929"/>
                  <a:pt x="21431" y="6292"/>
                  <a:pt x="21342" y="5582"/>
                </a:cubicBezTo>
                <a:cubicBezTo>
                  <a:pt x="21184" y="4332"/>
                  <a:pt x="21174" y="4292"/>
                  <a:pt x="21013" y="4292"/>
                </a:cubicBezTo>
                <a:cubicBezTo>
                  <a:pt x="20921" y="4292"/>
                  <a:pt x="19859" y="4425"/>
                  <a:pt x="18653" y="4589"/>
                </a:cubicBezTo>
                <a:cubicBezTo>
                  <a:pt x="17446" y="4754"/>
                  <a:pt x="16344" y="4893"/>
                  <a:pt x="16204" y="4899"/>
                </a:cubicBezTo>
                <a:lnTo>
                  <a:pt x="15952" y="4908"/>
                </a:lnTo>
                <a:lnTo>
                  <a:pt x="15933" y="2453"/>
                </a:lnTo>
                <a:lnTo>
                  <a:pt x="15914" y="0"/>
                </a:lnTo>
                <a:lnTo>
                  <a:pt x="14355" y="0"/>
                </a:lnTo>
                <a:lnTo>
                  <a:pt x="12800" y="0"/>
                </a:lnTo>
                <a:close/>
                <a:moveTo>
                  <a:pt x="12781" y="8473"/>
                </a:moveTo>
                <a:cubicBezTo>
                  <a:pt x="12899" y="8514"/>
                  <a:pt x="12914" y="12402"/>
                  <a:pt x="12796" y="12475"/>
                </a:cubicBezTo>
                <a:cubicBezTo>
                  <a:pt x="12754" y="12501"/>
                  <a:pt x="11900" y="12634"/>
                  <a:pt x="10899" y="12770"/>
                </a:cubicBezTo>
                <a:cubicBezTo>
                  <a:pt x="8839" y="13051"/>
                  <a:pt x="8822" y="13052"/>
                  <a:pt x="8774" y="12926"/>
                </a:cubicBezTo>
                <a:cubicBezTo>
                  <a:pt x="8754" y="12875"/>
                  <a:pt x="8748" y="11968"/>
                  <a:pt x="8758" y="10908"/>
                </a:cubicBezTo>
                <a:lnTo>
                  <a:pt x="8777" y="8983"/>
                </a:lnTo>
                <a:lnTo>
                  <a:pt x="10734" y="8713"/>
                </a:lnTo>
                <a:cubicBezTo>
                  <a:pt x="11810" y="8564"/>
                  <a:pt x="12731" y="8455"/>
                  <a:pt x="12781" y="8473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22" name="0526呱.png" descr="0526呱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8376" y="7213019"/>
            <a:ext cx="8309618" cy="62322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Courier"/>
        <a:ea typeface="Courier"/>
        <a:cs typeface="Courier"/>
      </a:majorFont>
      <a:minorFont>
        <a:latin typeface="Courier"/>
        <a:ea typeface="Courier"/>
        <a:cs typeface="Courier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Baskerville"/>
            <a:ea typeface="Baskerville"/>
            <a:cs typeface="Baskerville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Courier"/>
        <a:ea typeface="Courier"/>
        <a:cs typeface="Courier"/>
      </a:majorFont>
      <a:minorFont>
        <a:latin typeface="Courier"/>
        <a:ea typeface="Courier"/>
        <a:cs typeface="Courier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Baskerville"/>
            <a:ea typeface="Baskerville"/>
            <a:cs typeface="Baskerville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873</Words>
  <Application>Microsoft Macintosh PowerPoint</Application>
  <PresentationFormat>自訂</PresentationFormat>
  <Paragraphs>136</Paragraphs>
  <Slides>26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3" baseType="lpstr">
      <vt:lpstr>Avenir Next Medium</vt:lpstr>
      <vt:lpstr>Avenir Next Regular</vt:lpstr>
      <vt:lpstr>Baskerville</vt:lpstr>
      <vt:lpstr>Courier</vt:lpstr>
      <vt:lpstr>Helvetica</vt:lpstr>
      <vt:lpstr>Helvetica Neue</vt:lpstr>
      <vt:lpstr>New_Template7</vt:lpstr>
      <vt:lpstr>Sharp</vt:lpstr>
      <vt:lpstr>什麼是Sharp？</vt:lpstr>
      <vt:lpstr>Sharp涵蓋的功能</vt:lpstr>
      <vt:lpstr>Sharp功能實作0-安裝+引入函式庫</vt:lpstr>
      <vt:lpstr>Sharp功能實作1-調整大小</vt:lpstr>
      <vt:lpstr>Sharp功能實作1-調整大小</vt:lpstr>
      <vt:lpstr>Sharp功能實作1-調整大小</vt:lpstr>
      <vt:lpstr>Sharp功能實作1-調整大小</vt:lpstr>
      <vt:lpstr>Sharp功能實作2-灰階</vt:lpstr>
      <vt:lpstr>Sharp功能實作2-灰階</vt:lpstr>
      <vt:lpstr>Sharp功能實作3-旋轉</vt:lpstr>
      <vt:lpstr>Sharp功能實作3-旋轉</vt:lpstr>
      <vt:lpstr>Sharp功能實作4-模糊</vt:lpstr>
      <vt:lpstr>Sharp功能實作4-模糊</vt:lpstr>
      <vt:lpstr>Sharp功能實作5-上色</vt:lpstr>
      <vt:lpstr>Sharp功能實作5-上色</vt:lpstr>
      <vt:lpstr>Sharp功能實作6-負片1</vt:lpstr>
      <vt:lpstr>Sharp功能實作6-負片1</vt:lpstr>
      <vt:lpstr>Sharp功能實作6-負片2</vt:lpstr>
      <vt:lpstr>Sharp功能實作6-負片2</vt:lpstr>
      <vt:lpstr>Sharp功能實作7-色彩遮罩1</vt:lpstr>
      <vt:lpstr>Sharp功能實作7-色彩遮罩1</vt:lpstr>
      <vt:lpstr>Sharp功能實作7-色彩遮罩2</vt:lpstr>
      <vt:lpstr>Sharp功能實作7-色彩遮罩3</vt:lpstr>
      <vt:lpstr>參考資料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Sharp</dc:title>
  <cp:lastModifiedBy>Microsoft Office User</cp:lastModifiedBy>
  <cp:revision>1</cp:revision>
  <dcterms:modified xsi:type="dcterms:W3CDTF">2021-06-01T23:53:32Z</dcterms:modified>
</cp:coreProperties>
</file>